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0" algn="l" defTabSz="2438338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15009552_2264x1509.jpg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740519873_3318x2212.jpg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Image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Image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Agenda Subtitle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Relationship Id="rId3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Relationship Id="rId3" Type="http://schemas.openxmlformats.org/officeDocument/2006/relationships/image" Target="../media/image1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5.png"/><Relationship Id="rId3" Type="http://schemas.openxmlformats.org/officeDocument/2006/relationships/image" Target="../media/image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www.pyimagesearch.com/2017/07/10/using-tesseract-ocr-python/" TargetMode="External"/><Relationship Id="rId3" Type="http://schemas.openxmlformats.org/officeDocument/2006/relationships/hyperlink" Target="https://medium.com/capital-one-tech/learning-to-read-computer-vision-methods-for-extracting-text-from-images-2ffcdae11594" TargetMode="External"/><Relationship Id="rId4" Type="http://schemas.openxmlformats.org/officeDocument/2006/relationships/hyperlink" Target="https://scholarcommons.scu.edu/cgi/viewcontent.cgi?article=1041&amp;context=cseng_senior" TargetMode="External"/><Relationship Id="rId5" Type="http://schemas.openxmlformats.org/officeDocument/2006/relationships/hyperlink" Target="https://towardsdatascience.com/how-to-train-a-custom-object-detection-model-with-yolo-v5-917e9ce13208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UNIVERSIDADE FEDERAL DE ALAGOAS…"/>
          <p:cNvSpPr txBox="1"/>
          <p:nvPr>
            <p:ph type="body" idx="21"/>
          </p:nvPr>
        </p:nvSpPr>
        <p:spPr>
          <a:xfrm>
            <a:off x="1219200" y="9438062"/>
            <a:ext cx="21945599" cy="31538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UNIVERSIDADE FEDERAL DE ALAGOAS</a:t>
            </a:r>
          </a:p>
          <a:p>
            <a:pPr/>
            <a:r>
              <a:t>INSTITUTO DE COMPUTAÇÃO</a:t>
            </a:r>
          </a:p>
          <a:p>
            <a:pPr/>
            <a:r>
              <a:t>Visão Computacional</a:t>
            </a:r>
          </a:p>
          <a:p>
            <a:pPr/>
            <a:r>
              <a:t>Professor: Thales Vieira</a:t>
            </a:r>
          </a:p>
          <a:p>
            <a:pPr/>
            <a:r>
              <a:t>Aluno: Italo Rodrigo da Silva Arruda</a:t>
            </a:r>
          </a:p>
        </p:txBody>
      </p:sp>
      <p:sp>
        <p:nvSpPr>
          <p:cNvPr id="152" name="Extrator de Informação Nutricional de Produtos com Técnicas de Visão Computacional e Processamento de Linguagem Natural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1536191">
              <a:defRPr spc="-80" sz="8064"/>
            </a:lvl1pPr>
          </a:lstStyle>
          <a:p>
            <a:pPr/>
            <a:r>
              <a:t>Extrator de Informação Nutricional de Produtos com Técnicas de Visão Computacional e Processamento de Linguagem Natural</a:t>
            </a:r>
          </a:p>
        </p:txBody>
      </p:sp>
      <p:pic>
        <p:nvPicPr>
          <p:cNvPr id="153" name="logo ic ufal.png" descr="logo ic ufal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578785" y="235803"/>
            <a:ext cx="3365501" cy="3365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ufal logo.png" descr="ufal 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8377" y="-11108"/>
            <a:ext cx="2788963" cy="38593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42" name="Binarização invertida a Imagem"/>
          <p:cNvSpPr txBox="1"/>
          <p:nvPr/>
        </p:nvSpPr>
        <p:spPr>
          <a:xfrm>
            <a:off x="13794759" y="11504078"/>
            <a:ext cx="8114640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Binarização invertida a Imagem</a:t>
            </a:r>
          </a:p>
        </p:txBody>
      </p:sp>
      <p:sp>
        <p:nvSpPr>
          <p:cNvPr id="243" name="Ajustando o Contraste e ajuste fino"/>
          <p:cNvSpPr txBox="1"/>
          <p:nvPr/>
        </p:nvSpPr>
        <p:spPr>
          <a:xfrm>
            <a:off x="975181" y="11504078"/>
            <a:ext cx="9095334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Ajustando o Contraste e ajuste fino</a:t>
            </a:r>
          </a:p>
        </p:txBody>
      </p:sp>
      <p:pic>
        <p:nvPicPr>
          <p:cNvPr id="244" name="Screen Shot 2021-02-04 at 18.50.33.png" descr="Screen Shot 2021-02-04 at 18.50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3173" y="2930518"/>
            <a:ext cx="8470902" cy="859869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Screen Shot 2021-02-04 at 18.50.49.png" descr="Screen Shot 2021-02-04 at 18.50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14027" y="2829881"/>
            <a:ext cx="8799969" cy="8799970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47" name="#Usando adaptive thresholding…"/>
          <p:cNvSpPr txBox="1"/>
          <p:nvPr/>
        </p:nvSpPr>
        <p:spPr>
          <a:xfrm>
            <a:off x="187904" y="12672530"/>
            <a:ext cx="24008192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4900"/>
              </a:lnSpc>
              <a:spcBef>
                <a:spcPts val="0"/>
              </a:spcBef>
              <a:defRPr sz="25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#Usando adaptive thresholding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4900"/>
              </a:lnSpc>
              <a:spcBef>
                <a:spcPts val="0"/>
              </a:spcBef>
              <a:defRPr sz="25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img_binarizada = cv2.adaptiveThreshold</a:t>
            </a:r>
            <a:r>
              <a:rPr>
                <a:solidFill>
                  <a:srgbClr val="DCDCDC"/>
                </a:solidFill>
              </a:rPr>
              <a:t>(</a:t>
            </a:r>
            <a:r>
              <a:t> img_gBlur.copy</a:t>
            </a:r>
            <a:r>
              <a:rPr>
                <a:solidFill>
                  <a:srgbClr val="DCDCDC"/>
                </a:solidFill>
              </a:rPr>
              <a:t>(),</a:t>
            </a:r>
            <a:r>
              <a:t> </a:t>
            </a:r>
            <a:r>
              <a:rPr>
                <a:solidFill>
                  <a:srgbClr val="B5CEA8"/>
                </a:solidFill>
              </a:rPr>
              <a:t>255</a:t>
            </a:r>
            <a:r>
              <a:rPr>
                <a:solidFill>
                  <a:srgbClr val="DCDCDC"/>
                </a:solidFill>
              </a:rPr>
              <a:t>,</a:t>
            </a:r>
            <a:r>
              <a:t> cv2.ADAPTIVE_THRESH_GAUSSIAN_C</a:t>
            </a:r>
            <a:r>
              <a:rPr>
                <a:solidFill>
                  <a:srgbClr val="DCDCDC"/>
                </a:solidFill>
              </a:rPr>
              <a:t>,</a:t>
            </a:r>
            <a:r>
              <a:t> cv2.THRESH_BINARY_INV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11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2</a:t>
            </a:r>
            <a:r>
              <a:rPr>
                <a:solidFill>
                  <a:srgbClr val="DCDCDC"/>
                </a:solidFill>
              </a:rPr>
              <a:t>)</a:t>
            </a:r>
            <a:r>
              <a:t> </a:t>
            </a:r>
          </a:p>
          <a:p>
            <a:pPr defTabSz="457200">
              <a:lnSpc>
                <a:spcPts val="4900"/>
              </a:lnSpc>
              <a:spcBef>
                <a:spcPts val="0"/>
              </a:spcBef>
              <a:defRPr sz="25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50" name="Binarização invertida a Imagem"/>
          <p:cNvSpPr txBox="1"/>
          <p:nvPr/>
        </p:nvSpPr>
        <p:spPr>
          <a:xfrm>
            <a:off x="13537808" y="11552420"/>
            <a:ext cx="8114640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Binarização invertida a Imagem</a:t>
            </a:r>
          </a:p>
        </p:txBody>
      </p:sp>
      <p:sp>
        <p:nvSpPr>
          <p:cNvPr id="251" name="Binarização invertida a Imagem"/>
          <p:cNvSpPr txBox="1"/>
          <p:nvPr/>
        </p:nvSpPr>
        <p:spPr>
          <a:xfrm>
            <a:off x="1631138" y="11552420"/>
            <a:ext cx="8114640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Binarização invertida a Imagem</a:t>
            </a:r>
          </a:p>
        </p:txBody>
      </p:sp>
      <p:pic>
        <p:nvPicPr>
          <p:cNvPr id="252" name="Screen Shot 2021-02-04 at 18.50.49.png" descr="Screen Shot 2021-02-04 at 18.50.4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0406" y="2878223"/>
            <a:ext cx="8799969" cy="8799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3" name="Screen Shot 2021-02-04 at 18.51.03.png" descr="Screen Shot 2021-02-04 at 18.51.0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14027" y="2862800"/>
            <a:ext cx="8762202" cy="879997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55" name="ret,img_cut = cv.threshold(img_binarizada,135,255,cv.THRESH_BINARY_INV)"/>
          <p:cNvSpPr txBox="1"/>
          <p:nvPr/>
        </p:nvSpPr>
        <p:spPr>
          <a:xfrm>
            <a:off x="3759340" y="13023421"/>
            <a:ext cx="17486116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700"/>
              </a:lnSpc>
              <a:spcBef>
                <a:spcPts val="0"/>
              </a:spcBef>
              <a:defRPr sz="32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ret</a:t>
            </a:r>
            <a:r>
              <a:rPr>
                <a:solidFill>
                  <a:srgbClr val="DCDCDC"/>
                </a:solidFill>
              </a:rPr>
              <a:t>,</a:t>
            </a:r>
            <a:r>
              <a:t>img_cut = cv.threshold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img_binarizada</a:t>
            </a:r>
            <a:r>
              <a:rPr>
                <a:solidFill>
                  <a:srgbClr val="DCDCDC"/>
                </a:solidFill>
              </a:rPr>
              <a:t>,</a:t>
            </a:r>
            <a:r>
              <a:rPr>
                <a:solidFill>
                  <a:srgbClr val="B5CEA8"/>
                </a:solidFill>
              </a:rPr>
              <a:t>135</a:t>
            </a:r>
            <a:r>
              <a:rPr>
                <a:solidFill>
                  <a:srgbClr val="DCDCDC"/>
                </a:solidFill>
              </a:rPr>
              <a:t>,</a:t>
            </a:r>
            <a:r>
              <a:rPr>
                <a:solidFill>
                  <a:srgbClr val="B5CEA8"/>
                </a:solidFill>
              </a:rPr>
              <a:t>255</a:t>
            </a:r>
            <a:r>
              <a:rPr>
                <a:solidFill>
                  <a:srgbClr val="DCDCDC"/>
                </a:solidFill>
              </a:rPr>
              <a:t>,</a:t>
            </a:r>
            <a:r>
              <a:t>cv.THRESH_BINARY_INV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58" name="Identificação de contornos"/>
          <p:cNvSpPr txBox="1"/>
          <p:nvPr/>
        </p:nvSpPr>
        <p:spPr>
          <a:xfrm>
            <a:off x="13852440" y="11463110"/>
            <a:ext cx="6976923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Identificação de contornos</a:t>
            </a:r>
          </a:p>
        </p:txBody>
      </p:sp>
      <p:sp>
        <p:nvSpPr>
          <p:cNvPr id="259" name="Binarização invertida a Imagem"/>
          <p:cNvSpPr txBox="1"/>
          <p:nvPr/>
        </p:nvSpPr>
        <p:spPr>
          <a:xfrm>
            <a:off x="1649788" y="11463110"/>
            <a:ext cx="8114640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Binarização invertida a Imagem</a:t>
            </a:r>
          </a:p>
        </p:txBody>
      </p:sp>
      <p:pic>
        <p:nvPicPr>
          <p:cNvPr id="260" name="Screen Shot 2021-02-04 at 18.51.03.png" descr="Screen Shot 2021-02-04 at 18.51.0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6007" y="2773491"/>
            <a:ext cx="8762202" cy="8799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Screen Shot 2021-02-04 at 14.06.22.png" descr="Screen Shot 2021-02-04 at 14.06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22918" y="3585841"/>
            <a:ext cx="8628095" cy="7904883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63" name="#Desenhando os contornos encontrados…"/>
          <p:cNvSpPr txBox="1"/>
          <p:nvPr/>
        </p:nvSpPr>
        <p:spPr>
          <a:xfrm>
            <a:off x="259407" y="12546601"/>
            <a:ext cx="233429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#Desenhando os contornos encontrados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contours</a:t>
            </a:r>
            <a:r>
              <a:rPr>
                <a:solidFill>
                  <a:srgbClr val="DCDCDC"/>
                </a:solidFill>
              </a:rPr>
              <a:t>,</a:t>
            </a:r>
            <a:r>
              <a:t> hierarchy = cv2.findContours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img_binarizada</a:t>
            </a:r>
            <a:r>
              <a:rPr>
                <a:solidFill>
                  <a:srgbClr val="DCDCDC"/>
                </a:solidFill>
              </a:rPr>
              <a:t>,</a:t>
            </a:r>
            <a:r>
              <a:t> cv2.RETR_EXTERNAL</a:t>
            </a:r>
            <a:r>
              <a:rPr>
                <a:solidFill>
                  <a:srgbClr val="DCDCDC"/>
                </a:solidFill>
              </a:rPr>
              <a:t>,</a:t>
            </a:r>
            <a:r>
              <a:t> cv2.CHAIN_APPROX_SIMPLE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66" name="Pontos de interesse para transformação"/>
          <p:cNvSpPr txBox="1"/>
          <p:nvPr/>
        </p:nvSpPr>
        <p:spPr>
          <a:xfrm>
            <a:off x="11909397" y="11489403"/>
            <a:ext cx="10231375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Pontos de interesse para transformação</a:t>
            </a:r>
          </a:p>
        </p:txBody>
      </p:sp>
      <p:sp>
        <p:nvSpPr>
          <p:cNvPr id="267" name="Identificação de contornos"/>
          <p:cNvSpPr txBox="1"/>
          <p:nvPr/>
        </p:nvSpPr>
        <p:spPr>
          <a:xfrm>
            <a:off x="1842910" y="11472123"/>
            <a:ext cx="6976924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Identificação de contornos</a:t>
            </a:r>
          </a:p>
        </p:txBody>
      </p:sp>
      <p:pic>
        <p:nvPicPr>
          <p:cNvPr id="268" name="Screen Shot 2021-02-04 at 14.06.22.png" descr="Screen Shot 2021-02-04 at 14.06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3389" y="3594854"/>
            <a:ext cx="8628095" cy="790488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Screen Shot 2021-02-04 at 14.06.34.png" descr="Screen Shot 2021-02-04 at 14.06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36306" y="3388698"/>
            <a:ext cx="8948097" cy="8161644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Line"/>
          <p:cNvSpPr/>
          <p:nvPr/>
        </p:nvSpPr>
        <p:spPr>
          <a:xfrm>
            <a:off x="12068317" y="2999082"/>
            <a:ext cx="1440324" cy="786199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71" name="Line"/>
          <p:cNvSpPr/>
          <p:nvPr/>
        </p:nvSpPr>
        <p:spPr>
          <a:xfrm>
            <a:off x="17898027" y="2999082"/>
            <a:ext cx="1440324" cy="786199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72" name="Line"/>
          <p:cNvSpPr/>
          <p:nvPr/>
        </p:nvSpPr>
        <p:spPr>
          <a:xfrm>
            <a:off x="12068317" y="8140533"/>
            <a:ext cx="1440324" cy="78620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73" name="Line"/>
          <p:cNvSpPr/>
          <p:nvPr/>
        </p:nvSpPr>
        <p:spPr>
          <a:xfrm flipH="1">
            <a:off x="19711976" y="8140422"/>
            <a:ext cx="1380593" cy="786089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74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75" name="# Desenhando o maior contorno…"/>
          <p:cNvSpPr txBox="1"/>
          <p:nvPr/>
        </p:nvSpPr>
        <p:spPr>
          <a:xfrm>
            <a:off x="3148507" y="12491805"/>
            <a:ext cx="16767387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Desenhando o maior contorno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cv2.drawContours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img_box</a:t>
            </a:r>
            <a:r>
              <a:rPr>
                <a:solidFill>
                  <a:srgbClr val="DCDCDC"/>
                </a:solidFill>
              </a:rPr>
              <a:t>,</a:t>
            </a:r>
            <a:r>
              <a:t> maior_contorno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-1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DCDCDC"/>
                </a:solidFill>
              </a:rPr>
              <a:t>(</a:t>
            </a:r>
            <a:r>
              <a:rPr>
                <a:solidFill>
                  <a:srgbClr val="B5CEA8"/>
                </a:solidFill>
              </a:rPr>
              <a:t>0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0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255</a:t>
            </a:r>
            <a:r>
              <a:rPr>
                <a:solidFill>
                  <a:srgbClr val="DCDCDC"/>
                </a:solidFill>
              </a:rPr>
              <a:t>),</a:t>
            </a:r>
            <a:r>
              <a:t> </a:t>
            </a:r>
            <a:r>
              <a:rPr>
                <a:solidFill>
                  <a:srgbClr val="B5CEA8"/>
                </a:solidFill>
              </a:rPr>
              <a:t>25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Arrow"/>
          <p:cNvSpPr/>
          <p:nvPr/>
        </p:nvSpPr>
        <p:spPr>
          <a:xfrm>
            <a:off x="10411542" y="6223000"/>
            <a:ext cx="1956183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78" name="Transformação - Redimensionar"/>
          <p:cNvSpPr txBox="1"/>
          <p:nvPr/>
        </p:nvSpPr>
        <p:spPr>
          <a:xfrm>
            <a:off x="13134673" y="11387803"/>
            <a:ext cx="830742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Transformação - Redimensionar</a:t>
            </a:r>
          </a:p>
        </p:txBody>
      </p:sp>
      <p:sp>
        <p:nvSpPr>
          <p:cNvPr id="279" name="Pontos de interesse para transformação"/>
          <p:cNvSpPr txBox="1"/>
          <p:nvPr/>
        </p:nvSpPr>
        <p:spPr>
          <a:xfrm>
            <a:off x="1092972" y="11387803"/>
            <a:ext cx="10231375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Pontos de interesse para transformação</a:t>
            </a:r>
          </a:p>
        </p:txBody>
      </p:sp>
      <p:pic>
        <p:nvPicPr>
          <p:cNvPr id="280" name="Screen Shot 2021-02-04 at 14.06.34.png" descr="Screen Shot 2021-02-04 at 14.06.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1628" y="3396918"/>
            <a:ext cx="8777557" cy="8006093"/>
          </a:xfrm>
          <a:prstGeom prst="rect">
            <a:avLst/>
          </a:prstGeom>
          <a:ln w="12700">
            <a:miter lim="400000"/>
          </a:ln>
        </p:spPr>
      </p:pic>
      <p:sp>
        <p:nvSpPr>
          <p:cNvPr id="281" name="Line"/>
          <p:cNvSpPr/>
          <p:nvPr/>
        </p:nvSpPr>
        <p:spPr>
          <a:xfrm>
            <a:off x="863639" y="2851750"/>
            <a:ext cx="1440324" cy="78620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82" name="Line"/>
          <p:cNvSpPr/>
          <p:nvPr/>
        </p:nvSpPr>
        <p:spPr>
          <a:xfrm>
            <a:off x="6693349" y="2851750"/>
            <a:ext cx="1440324" cy="78620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83" name="Line"/>
          <p:cNvSpPr/>
          <p:nvPr/>
        </p:nvSpPr>
        <p:spPr>
          <a:xfrm>
            <a:off x="863639" y="7993202"/>
            <a:ext cx="1440324" cy="78620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84" name="Line"/>
          <p:cNvSpPr/>
          <p:nvPr/>
        </p:nvSpPr>
        <p:spPr>
          <a:xfrm>
            <a:off x="6820349" y="2978750"/>
            <a:ext cx="1440324" cy="786200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85" name="Line"/>
          <p:cNvSpPr/>
          <p:nvPr/>
        </p:nvSpPr>
        <p:spPr>
          <a:xfrm flipH="1">
            <a:off x="8507298" y="7993091"/>
            <a:ext cx="1380593" cy="786089"/>
          </a:xfrm>
          <a:prstGeom prst="line">
            <a:avLst/>
          </a:prstGeom>
          <a:ln w="76200">
            <a:solidFill>
              <a:schemeClr val="accent5"/>
            </a:solidFill>
            <a:miter lim="400000"/>
            <a:tailEnd type="triangle"/>
          </a:ln>
        </p:spPr>
        <p:txBody>
          <a:bodyPr lIns="50800" tIns="50800" rIns="50800" bIns="50800"/>
          <a:lstStyle/>
          <a:p>
            <a:pPr/>
          </a:p>
        </p:txBody>
      </p:sp>
      <p:pic>
        <p:nvPicPr>
          <p:cNvPr id="286" name="Screen Shot 2021-02-04 at 14.06.06.png" descr="Screen Shot 2021-02-04 at 14.06.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195068" y="3216374"/>
            <a:ext cx="8186637" cy="8186637"/>
          </a:xfrm>
          <a:prstGeom prst="rect">
            <a:avLst/>
          </a:prstGeom>
          <a:ln w="12700">
            <a:miter lim="400000"/>
          </a:ln>
        </p:spPr>
      </p:pic>
      <p:sp>
        <p:nvSpPr>
          <p:cNvPr id="287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88" name="# Mudando a perpectiva da imagem com tamanho quadrado…"/>
          <p:cNvSpPr txBox="1"/>
          <p:nvPr/>
        </p:nvSpPr>
        <p:spPr>
          <a:xfrm>
            <a:off x="2856488" y="12573331"/>
            <a:ext cx="18281304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Mudando a perpectiva da imagem com tamanho quadrado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img_warp_colored = cv2.warpPerspective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</a:t>
            </a:r>
            <a:r>
              <a:rPr>
                <a:solidFill>
                  <a:srgbClr val="DCDCDC"/>
                </a:solidFill>
              </a:rPr>
              <a:t>,</a:t>
            </a:r>
            <a:r>
              <a:t> matrix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DCDCDC"/>
                </a:solidFill>
              </a:rPr>
              <a:t>(</a:t>
            </a:r>
            <a:r>
              <a:t>width</a:t>
            </a:r>
            <a:r>
              <a:rPr>
                <a:solidFill>
                  <a:srgbClr val="DCDCDC"/>
                </a:solidFill>
              </a:rPr>
              <a:t>,</a:t>
            </a:r>
            <a:r>
              <a:t> height</a:t>
            </a:r>
            <a:r>
              <a:rPr>
                <a:solidFill>
                  <a:srgbClr val="DCDCDC"/>
                </a:solidFill>
              </a:rPr>
              <a:t>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Arrow"/>
          <p:cNvSpPr/>
          <p:nvPr/>
        </p:nvSpPr>
        <p:spPr>
          <a:xfrm>
            <a:off x="10411542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91" name="Binárização para o processo de OCR"/>
          <p:cNvSpPr txBox="1"/>
          <p:nvPr/>
        </p:nvSpPr>
        <p:spPr>
          <a:xfrm>
            <a:off x="12529126" y="11387803"/>
            <a:ext cx="9499906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Binárização para o processo de OCR</a:t>
            </a:r>
          </a:p>
        </p:txBody>
      </p:sp>
      <p:pic>
        <p:nvPicPr>
          <p:cNvPr id="292" name="Screen Shot 2021-02-04 at 14.06.06.png" descr="Screen Shot 2021-02-04 at 14.06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7560" y="3216374"/>
            <a:ext cx="8186637" cy="8186637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Transformação - Redimensionar"/>
          <p:cNvSpPr txBox="1"/>
          <p:nvPr/>
        </p:nvSpPr>
        <p:spPr>
          <a:xfrm>
            <a:off x="1337166" y="11387803"/>
            <a:ext cx="8307426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Transformação - Redimensionar</a:t>
            </a:r>
          </a:p>
        </p:txBody>
      </p:sp>
      <p:pic>
        <p:nvPicPr>
          <p:cNvPr id="294" name="Screen Shot 2021-02-04 at 14.08.01.png" descr="Screen Shot 2021-02-04 at 14.08.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025443" y="3216374"/>
            <a:ext cx="8091628" cy="8186637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96" name="ret,img_cut = cv.threshold(img_binarizada,135,255,cv.THRESH_BINARY_INV)"/>
          <p:cNvSpPr txBox="1"/>
          <p:nvPr/>
        </p:nvSpPr>
        <p:spPr>
          <a:xfrm>
            <a:off x="3677147" y="12886433"/>
            <a:ext cx="18028984" cy="109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ret</a:t>
            </a:r>
            <a:r>
              <a:rPr>
                <a:solidFill>
                  <a:srgbClr val="DCDCDC"/>
                </a:solidFill>
              </a:rPr>
              <a:t>,</a:t>
            </a:r>
            <a:r>
              <a:t>img_cut = cv.threshold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img_binarizada</a:t>
            </a:r>
            <a:r>
              <a:rPr>
                <a:solidFill>
                  <a:srgbClr val="DCDCDC"/>
                </a:solidFill>
              </a:rPr>
              <a:t>,</a:t>
            </a:r>
            <a:r>
              <a:rPr>
                <a:solidFill>
                  <a:srgbClr val="B5CEA8"/>
                </a:solidFill>
              </a:rPr>
              <a:t>135</a:t>
            </a:r>
            <a:r>
              <a:rPr>
                <a:solidFill>
                  <a:srgbClr val="DCDCDC"/>
                </a:solidFill>
              </a:rPr>
              <a:t>,</a:t>
            </a:r>
            <a:r>
              <a:rPr>
                <a:solidFill>
                  <a:srgbClr val="B5CEA8"/>
                </a:solidFill>
              </a:rPr>
              <a:t>255</a:t>
            </a:r>
            <a:r>
              <a:rPr>
                <a:solidFill>
                  <a:srgbClr val="DCDCDC"/>
                </a:solidFill>
              </a:rPr>
              <a:t>,</a:t>
            </a:r>
            <a:r>
              <a:t>cv.THRESH_BINARY_INV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Arrow"/>
          <p:cNvSpPr/>
          <p:nvPr/>
        </p:nvSpPr>
        <p:spPr>
          <a:xfrm>
            <a:off x="10411542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99" name="Detecção de Caracteres e Palavras"/>
          <p:cNvSpPr txBox="1"/>
          <p:nvPr/>
        </p:nvSpPr>
        <p:spPr>
          <a:xfrm>
            <a:off x="12529126" y="11387803"/>
            <a:ext cx="8817611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Detecção de Caracteres e Palavras</a:t>
            </a:r>
          </a:p>
        </p:txBody>
      </p:sp>
      <p:sp>
        <p:nvSpPr>
          <p:cNvPr id="300" name="Binárização para o processo de OCR"/>
          <p:cNvSpPr txBox="1"/>
          <p:nvPr/>
        </p:nvSpPr>
        <p:spPr>
          <a:xfrm>
            <a:off x="1105437" y="11445360"/>
            <a:ext cx="9499906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Binárização para o processo de OCR</a:t>
            </a:r>
          </a:p>
        </p:txBody>
      </p:sp>
      <p:pic>
        <p:nvPicPr>
          <p:cNvPr id="301" name="Screen Shot 2021-02-04 at 14.08.01.png" descr="Screen Shot 2021-02-04 at 14.08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6922" y="2884578"/>
            <a:ext cx="8476460" cy="8575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Screen Shot 2021-02-04 at 14.08.28.png" descr="Screen Shot 2021-02-04 at 14.08.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627128" y="2907566"/>
            <a:ext cx="8621607" cy="8575989"/>
          </a:xfrm>
          <a:prstGeom prst="rect">
            <a:avLst/>
          </a:prstGeom>
          <a:ln w="12700">
            <a:miter lim="400000"/>
          </a:ln>
        </p:spPr>
      </p:pic>
      <p:sp>
        <p:nvSpPr>
          <p:cNvPr id="303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304" name="#Retornar a imagem com os labels detectados e um df…"/>
          <p:cNvSpPr txBox="1"/>
          <p:nvPr/>
        </p:nvSpPr>
        <p:spPr>
          <a:xfrm>
            <a:off x="5700702" y="12546601"/>
            <a:ext cx="12982595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#Retornar a imagem com os labels detectados e um df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df</a:t>
            </a:r>
            <a:r>
              <a:rPr>
                <a:solidFill>
                  <a:srgbClr val="DCDCDC"/>
                </a:solidFill>
              </a:rPr>
              <a:t>,</a:t>
            </a:r>
            <a:r>
              <a:t> img_labels = detectarPalavra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img_cortada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rocessamento de Linguagem Natural -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248">
              <a:defRPr spc="-81" sz="8148"/>
            </a:lvl1pPr>
          </a:lstStyle>
          <a:p>
            <a:pPr/>
            <a:r>
              <a:t>Processamento de Linguagem Natural - Pipeline</a:t>
            </a:r>
          </a:p>
        </p:txBody>
      </p:sp>
      <p:sp>
        <p:nvSpPr>
          <p:cNvPr id="307" name="Pré-processamento básico (Lowercasing, remover símbolos)…"/>
          <p:cNvSpPr txBox="1"/>
          <p:nvPr>
            <p:ph type="body" idx="1"/>
          </p:nvPr>
        </p:nvSpPr>
        <p:spPr>
          <a:xfrm>
            <a:off x="687312" y="2574893"/>
            <a:ext cx="21945601" cy="6404469"/>
          </a:xfrm>
          <a:prstGeom prst="rect">
            <a:avLst/>
          </a:prstGeom>
        </p:spPr>
        <p:txBody>
          <a:bodyPr/>
          <a:lstStyle/>
          <a:p>
            <a:pPr lvl="1" marL="221741" indent="-221741" defTabSz="800735">
              <a:spcBef>
                <a:spcPts val="2300"/>
              </a:spcBef>
              <a:buSzPct val="100000"/>
              <a:buChar char="•"/>
              <a:defRPr spc="-133" sz="6693"/>
            </a:pPr>
            <a:r>
              <a:t>Pré-processamento básico (Lowercasing, remover símbolos)</a:t>
            </a:r>
          </a:p>
          <a:p>
            <a:pPr lvl="1" marL="221741" indent="-221741" defTabSz="800735">
              <a:spcBef>
                <a:spcPts val="2300"/>
              </a:spcBef>
              <a:buSzPct val="100000"/>
              <a:buChar char="•"/>
              <a:defRPr spc="-133" sz="6693"/>
            </a:pPr>
            <a:r>
              <a:t>Tokenization</a:t>
            </a:r>
          </a:p>
          <a:p>
            <a:pPr lvl="1" marL="221741" indent="-221741" defTabSz="800735">
              <a:spcBef>
                <a:spcPts val="2300"/>
              </a:spcBef>
              <a:buSzPct val="100000"/>
              <a:buChar char="•"/>
              <a:defRPr spc="-133" sz="6693"/>
            </a:pPr>
            <a:r>
              <a:t>Correção Ortográfica</a:t>
            </a:r>
          </a:p>
          <a:p>
            <a:pPr lvl="1" marL="221741" indent="-221741" defTabSz="800735">
              <a:spcBef>
                <a:spcPts val="2300"/>
              </a:spcBef>
              <a:buSzPct val="100000"/>
              <a:buChar char="•"/>
              <a:defRPr spc="-133" sz="6693"/>
            </a:pPr>
            <a:r>
              <a:t>Label Matching</a:t>
            </a:r>
          </a:p>
        </p:txBody>
      </p:sp>
      <p:sp>
        <p:nvSpPr>
          <p:cNvPr id="308" name="Line"/>
          <p:cNvSpPr/>
          <p:nvPr/>
        </p:nvSpPr>
        <p:spPr>
          <a:xfrm flipH="1">
            <a:off x="4362952" y="10069315"/>
            <a:ext cx="103189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309" name="Line"/>
          <p:cNvSpPr/>
          <p:nvPr/>
        </p:nvSpPr>
        <p:spPr>
          <a:xfrm flipH="1">
            <a:off x="11227343" y="10234652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310" name="Line"/>
          <p:cNvSpPr/>
          <p:nvPr/>
        </p:nvSpPr>
        <p:spPr>
          <a:xfrm flipH="1">
            <a:off x="18067088" y="10234652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311" name="Pré-processamento e tokenização"/>
          <p:cNvSpPr txBox="1"/>
          <p:nvPr/>
        </p:nvSpPr>
        <p:spPr>
          <a:xfrm>
            <a:off x="5543533" y="11360699"/>
            <a:ext cx="6000126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Pré-processamento e tokenização</a:t>
            </a:r>
          </a:p>
        </p:txBody>
      </p:sp>
      <p:sp>
        <p:nvSpPr>
          <p:cNvPr id="312" name="Saída…"/>
          <p:cNvSpPr txBox="1"/>
          <p:nvPr/>
        </p:nvSpPr>
        <p:spPr>
          <a:xfrm>
            <a:off x="19100134" y="11006844"/>
            <a:ext cx="3456890" cy="11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Saída</a:t>
            </a:r>
          </a:p>
          <a:p>
            <a:pPr algn="ctr">
              <a:lnSpc>
                <a:spcPct val="40000"/>
              </a:lnSpc>
              <a:defRPr sz="2700"/>
            </a:pPr>
            <a:r>
              <a:t>(Dados na Aplicação)</a:t>
            </a:r>
          </a:p>
        </p:txBody>
      </p:sp>
      <p:sp>
        <p:nvSpPr>
          <p:cNvPr id="313" name="Rectangle"/>
          <p:cNvSpPr/>
          <p:nvPr/>
        </p:nvSpPr>
        <p:spPr>
          <a:xfrm>
            <a:off x="5916670" y="9080650"/>
            <a:ext cx="5141202" cy="2308004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14" name="Rectangle"/>
          <p:cNvSpPr/>
          <p:nvPr/>
        </p:nvSpPr>
        <p:spPr>
          <a:xfrm>
            <a:off x="12654171" y="9077755"/>
            <a:ext cx="4828416" cy="2313796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15" name="Correção ortográfica e Label Matching"/>
          <p:cNvSpPr txBox="1"/>
          <p:nvPr/>
        </p:nvSpPr>
        <p:spPr>
          <a:xfrm>
            <a:off x="10557169" y="11414298"/>
            <a:ext cx="9022420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Correção ortográfica e Label Matching</a:t>
            </a:r>
          </a:p>
        </p:txBody>
      </p:sp>
      <p:sp>
        <p:nvSpPr>
          <p:cNvPr id="316" name="Entrada…"/>
          <p:cNvSpPr txBox="1"/>
          <p:nvPr/>
        </p:nvSpPr>
        <p:spPr>
          <a:xfrm>
            <a:off x="619103" y="11119245"/>
            <a:ext cx="3840253" cy="11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Entrada</a:t>
            </a:r>
          </a:p>
          <a:p>
            <a:pPr algn="ctr">
              <a:lnSpc>
                <a:spcPct val="40000"/>
              </a:lnSpc>
              <a:defRPr sz="2700"/>
            </a:pPr>
            <a:r>
              <a:t>(Caracteres detectados)</a:t>
            </a:r>
          </a:p>
        </p:txBody>
      </p:sp>
      <p:pic>
        <p:nvPicPr>
          <p:cNvPr id="317" name="Screen Shot 2021-02-04 at 14.08.28.png" descr="Screen Shot 2021-02-04 at 14.08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1036" y="9301830"/>
            <a:ext cx="1736388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zFinal layout.png" descr="zFinal layou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263590" y="9055250"/>
            <a:ext cx="1129977" cy="1995559"/>
          </a:xfrm>
          <a:prstGeom prst="rect">
            <a:avLst/>
          </a:prstGeom>
          <a:ln w="12700">
            <a:miter lim="400000"/>
          </a:ln>
        </p:spPr>
      </p:pic>
      <p:pic>
        <p:nvPicPr>
          <p:cNvPr id="319" name="Screen Shot 2021-02-04 at 14.09.49.png" descr="Screen Shot 2021-02-04 at 14.09.49.png"/>
          <p:cNvPicPr>
            <a:picLocks noChangeAspect="1"/>
          </p:cNvPicPr>
          <p:nvPr/>
        </p:nvPicPr>
        <p:blipFill>
          <a:blip r:embed="rId4">
            <a:extLst/>
          </a:blip>
          <a:srcRect l="0" t="0" r="28500" b="0"/>
          <a:stretch>
            <a:fillRect/>
          </a:stretch>
        </p:blipFill>
        <p:spPr>
          <a:xfrm>
            <a:off x="7483623" y="9236818"/>
            <a:ext cx="2291246" cy="199561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0" name="Screen Shot 2021-02-04 at 22.32.50.png" descr="Screen Shot 2021-02-04 at 22.32.5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946123" y="9249764"/>
            <a:ext cx="2291160" cy="1969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323" name="Arrow"/>
          <p:cNvSpPr/>
          <p:nvPr/>
        </p:nvSpPr>
        <p:spPr>
          <a:xfrm>
            <a:off x="9874244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24" name="Extração de texto da imagem"/>
          <p:cNvSpPr txBox="1"/>
          <p:nvPr/>
        </p:nvSpPr>
        <p:spPr>
          <a:xfrm>
            <a:off x="13385590" y="11422212"/>
            <a:ext cx="7529018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Extração de texto da imagem</a:t>
            </a:r>
          </a:p>
        </p:txBody>
      </p:sp>
      <p:sp>
        <p:nvSpPr>
          <p:cNvPr id="325" name="Detecção de Caracteres e Palavras"/>
          <p:cNvSpPr txBox="1"/>
          <p:nvPr/>
        </p:nvSpPr>
        <p:spPr>
          <a:xfrm>
            <a:off x="989699" y="11422212"/>
            <a:ext cx="8817611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Detecção de Caracteres e Palavras</a:t>
            </a:r>
          </a:p>
        </p:txBody>
      </p:sp>
      <p:pic>
        <p:nvPicPr>
          <p:cNvPr id="326" name="Screen Shot 2021-02-04 at 14.08.28.png" descr="Screen Shot 2021-02-04 at 14.08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7701" y="2941975"/>
            <a:ext cx="8621606" cy="8575989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Screen Shot 2021-02-04 at 14.09.49.png" descr="Screen Shot 2021-02-04 at 14.09.4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995363" y="3576880"/>
            <a:ext cx="12660581" cy="7884297"/>
          </a:xfrm>
          <a:prstGeom prst="rect">
            <a:avLst/>
          </a:prstGeom>
          <a:ln w="12700">
            <a:miter lim="400000"/>
          </a:ln>
        </p:spPr>
      </p:pic>
      <p:sp>
        <p:nvSpPr>
          <p:cNvPr id="328" name="#Retornar a imagem com os labels detectados e um df…"/>
          <p:cNvSpPr txBox="1"/>
          <p:nvPr/>
        </p:nvSpPr>
        <p:spPr>
          <a:xfrm>
            <a:off x="5487333" y="12519203"/>
            <a:ext cx="1220269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#Retornar a imagem com os labels detectados e um df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df</a:t>
            </a:r>
            <a:r>
              <a:rPr>
                <a:solidFill>
                  <a:srgbClr val="DCDCDC"/>
                </a:solidFill>
              </a:rPr>
              <a:t>,</a:t>
            </a:r>
            <a:r>
              <a:t> img_labels = detectarPalavra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img_cortada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331" name="Arrow"/>
          <p:cNvSpPr/>
          <p:nvPr/>
        </p:nvSpPr>
        <p:spPr>
          <a:xfrm>
            <a:off x="10733967" y="5638242"/>
            <a:ext cx="1956182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32" name="Pré-processamento e Correção Ortográfica"/>
          <p:cNvSpPr txBox="1"/>
          <p:nvPr/>
        </p:nvSpPr>
        <p:spPr>
          <a:xfrm>
            <a:off x="15450815" y="10703830"/>
            <a:ext cx="7004071" cy="1689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/>
            <a:r>
              <a:t>Pré-processamento e Correção Ortográfica</a:t>
            </a:r>
          </a:p>
        </p:txBody>
      </p:sp>
      <p:sp>
        <p:nvSpPr>
          <p:cNvPr id="333" name="Extração de texto da imagem"/>
          <p:cNvSpPr txBox="1"/>
          <p:nvPr/>
        </p:nvSpPr>
        <p:spPr>
          <a:xfrm>
            <a:off x="2098120" y="10837455"/>
            <a:ext cx="7529018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Extração de texto da imagem</a:t>
            </a:r>
          </a:p>
        </p:txBody>
      </p:sp>
      <p:pic>
        <p:nvPicPr>
          <p:cNvPr id="334" name="Screen Shot 2021-02-04 at 14.09.49.png" descr="Screen Shot 2021-02-04 at 14.09.49.png"/>
          <p:cNvPicPr>
            <a:picLocks noChangeAspect="1"/>
          </p:cNvPicPr>
          <p:nvPr/>
        </p:nvPicPr>
        <p:blipFill>
          <a:blip r:embed="rId2">
            <a:extLst/>
          </a:blip>
          <a:srcRect l="0" t="0" r="28500" b="0"/>
          <a:stretch>
            <a:fillRect/>
          </a:stretch>
        </p:blipFill>
        <p:spPr>
          <a:xfrm>
            <a:off x="1622673" y="3038250"/>
            <a:ext cx="8946345" cy="7792019"/>
          </a:xfrm>
          <a:prstGeom prst="rect">
            <a:avLst/>
          </a:prstGeom>
          <a:ln w="12700">
            <a:miter lim="400000"/>
          </a:ln>
        </p:spPr>
      </p:pic>
      <p:pic>
        <p:nvPicPr>
          <p:cNvPr id="335" name="Screen Shot 2021-02-04 at 22.32.50.png" descr="Screen Shot 2021-02-04 at 22.32.5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97717" y="3038149"/>
            <a:ext cx="9063610" cy="7792244"/>
          </a:xfrm>
          <a:prstGeom prst="rect">
            <a:avLst/>
          </a:prstGeom>
          <a:ln w="12700">
            <a:miter lim="400000"/>
          </a:ln>
        </p:spPr>
      </p:pic>
      <p:sp>
        <p:nvSpPr>
          <p:cNvPr id="336" name="# Encontrar palavras com a ortográfia errada…"/>
          <p:cNvSpPr txBox="1"/>
          <p:nvPr/>
        </p:nvSpPr>
        <p:spPr>
          <a:xfrm>
            <a:off x="13244454" y="12245225"/>
            <a:ext cx="11416792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 Encontrar palavras com a ortográfia errada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misspelled = spell.unknown</a:t>
            </a:r>
            <a:r>
              <a:rPr>
                <a:solidFill>
                  <a:srgbClr val="DCDCDC"/>
                </a:solidFill>
              </a:rPr>
              <a:t>(</a:t>
            </a:r>
            <a:r>
              <a:t>corpus.Text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  <p:sp>
        <p:nvSpPr>
          <p:cNvPr id="337" name="#Retornar a imagem com os labels detectados e um df…"/>
          <p:cNvSpPr txBox="1"/>
          <p:nvPr/>
        </p:nvSpPr>
        <p:spPr>
          <a:xfrm>
            <a:off x="555737" y="12245225"/>
            <a:ext cx="12202698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#Retornar a imagem com os labels detectados e um df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600"/>
              </a:lnSpc>
              <a:spcBef>
                <a:spcPts val="0"/>
              </a:spcBef>
              <a:defRPr sz="31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df</a:t>
            </a:r>
            <a:r>
              <a:rPr>
                <a:solidFill>
                  <a:srgbClr val="DCDCDC"/>
                </a:solidFill>
              </a:rPr>
              <a:t>,</a:t>
            </a:r>
            <a:r>
              <a:t> img_labels = detectarPalavra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img_cortada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57" name="Motivação…"/>
          <p:cNvSpPr txBox="1"/>
          <p:nvPr>
            <p:ph type="body" idx="1"/>
          </p:nvPr>
        </p:nvSpPr>
        <p:spPr>
          <a:xfrm>
            <a:off x="1219200" y="2500995"/>
            <a:ext cx="21945600" cy="9519265"/>
          </a:xfrm>
          <a:prstGeom prst="rect">
            <a:avLst/>
          </a:prstGeom>
        </p:spPr>
        <p:txBody>
          <a:bodyPr/>
          <a:lstStyle/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Motivação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Tecnologias e Pipeline Geral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Visão Computacional - Pipeline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Resultados - Etapa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Processamento de Linguagem Natural - Pipeline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Resultados - Etapa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Problemas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Trabalhos Futuros</a:t>
            </a:r>
          </a:p>
          <a:p>
            <a:pPr lvl="1" marL="148589" indent="-148589" defTabSz="536575">
              <a:spcBef>
                <a:spcPts val="1500"/>
              </a:spcBef>
              <a:buSzPct val="100000"/>
              <a:buChar char="•"/>
              <a:defRPr spc="-89" sz="4485"/>
            </a:pPr>
            <a:r>
              <a:t>Referências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340" name="Arrow"/>
          <p:cNvSpPr/>
          <p:nvPr/>
        </p:nvSpPr>
        <p:spPr>
          <a:xfrm>
            <a:off x="10733967" y="5638242"/>
            <a:ext cx="1956183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341" name="Label Matching na Aplicação (Trabalho futuro)"/>
          <p:cNvSpPr txBox="1"/>
          <p:nvPr/>
        </p:nvSpPr>
        <p:spPr>
          <a:xfrm>
            <a:off x="14272711" y="11470967"/>
            <a:ext cx="7878568" cy="1689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/>
            <a:r>
              <a:t>Label Matching na Aplicação (Trabalho futuro)</a:t>
            </a:r>
          </a:p>
        </p:txBody>
      </p:sp>
      <p:sp>
        <p:nvSpPr>
          <p:cNvPr id="342" name="Pré-processamento e Correção Ortográfica"/>
          <p:cNvSpPr txBox="1"/>
          <p:nvPr/>
        </p:nvSpPr>
        <p:spPr>
          <a:xfrm>
            <a:off x="2947450" y="11470967"/>
            <a:ext cx="7004072" cy="16891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/>
            <a:r>
              <a:t>Pré-processamento e Correção Ortográfica</a:t>
            </a:r>
          </a:p>
        </p:txBody>
      </p:sp>
      <p:pic>
        <p:nvPicPr>
          <p:cNvPr id="343" name="Screen Shot 2021-02-04 at 22.32.50.png" descr="Screen Shot 2021-02-04 at 22.32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1751" y="3219944"/>
            <a:ext cx="9063610" cy="779224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zFinal layout.png" descr="zFinal layou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11263" y="2441041"/>
            <a:ext cx="5146652" cy="90890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roblem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Problemas</a:t>
            </a:r>
          </a:p>
        </p:txBody>
      </p:sp>
      <p:sp>
        <p:nvSpPr>
          <p:cNvPr id="347" name="Detectar automaticamente o tipo de transformação a ser realizada na imagem. Nem todas a imagens apresentava o resultado esperado.…"/>
          <p:cNvSpPr txBox="1"/>
          <p:nvPr>
            <p:ph type="body" idx="1"/>
          </p:nvPr>
        </p:nvSpPr>
        <p:spPr>
          <a:xfrm>
            <a:off x="1219200" y="2500995"/>
            <a:ext cx="21945600" cy="9519265"/>
          </a:xfrm>
          <a:prstGeom prst="rect">
            <a:avLst/>
          </a:prstGeom>
        </p:spPr>
        <p:txBody>
          <a:bodyPr/>
          <a:lstStyle/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Detectar automaticamente o tipo de transformação a ser realizada na imagem. Nem todas a imagens apresentava o resultado esperado.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Ajuste automático da escala de binarização para gerar imagens mais “limpas” para extração de texto por problemas de iluminação, etc. 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Resolução da imagem para extração adequada de texto. Dependo do tamanho da imagem o OCR detecta regiões com maior precisão.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Problemas com label matching. Os dados extraídos apresentava estrutura bem desconexa na língua portuguesa.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rabalhos Futuro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Trabalhos Futuros</a:t>
            </a:r>
          </a:p>
        </p:txBody>
      </p:sp>
      <p:sp>
        <p:nvSpPr>
          <p:cNvPr id="350" name="Desenvolver técnicas para detectar qual tipo de transformação deve ser realizada na imagem sem a interação humana.…"/>
          <p:cNvSpPr txBox="1"/>
          <p:nvPr>
            <p:ph type="body" idx="1"/>
          </p:nvPr>
        </p:nvSpPr>
        <p:spPr>
          <a:xfrm>
            <a:off x="1219200" y="2364006"/>
            <a:ext cx="21945601" cy="9519265"/>
          </a:xfrm>
          <a:prstGeom prst="rect">
            <a:avLst/>
          </a:prstGeom>
        </p:spPr>
        <p:txBody>
          <a:bodyPr/>
          <a:lstStyle/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Desenvolver técnicas para detectar qual tipo de transformação deve ser realizada na imagem sem a interação humana.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Criar funcionalidades na qual permita o usuário realizar o ajuste fino na aplicação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Combinar diversas imagens de tamanhos diferentes e aplicar o OCR e combinar seus resultados</a:t>
            </a:r>
          </a:p>
          <a:p>
            <a:pPr lvl="1" marL="185165" indent="-185165" defTabSz="668655">
              <a:spcBef>
                <a:spcPts val="1900"/>
              </a:spcBef>
              <a:buSzPct val="100000"/>
              <a:buChar char="•"/>
              <a:defRPr spc="-111" sz="5589"/>
            </a:pPr>
            <a:r>
              <a:t>Construir um maior dicionário com palavras frequêntes nesse tipo de aplicação para ter bons resultados no Label Matching.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Referênci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Referências</a:t>
            </a:r>
          </a:p>
        </p:txBody>
      </p:sp>
      <p:sp>
        <p:nvSpPr>
          <p:cNvPr id="353" name="&quot;Using Tesseract OCR Python&quot;, Disponível em &lt;https://www.pyimagesearch.com/2017/07/10/using-tesseract-ocr-python/&gt;…"/>
          <p:cNvSpPr txBox="1"/>
          <p:nvPr>
            <p:ph type="body" idx="1"/>
          </p:nvPr>
        </p:nvSpPr>
        <p:spPr>
          <a:xfrm>
            <a:off x="1219200" y="2500995"/>
            <a:ext cx="21945600" cy="9519265"/>
          </a:xfrm>
          <a:prstGeom prst="rect">
            <a:avLst/>
          </a:prstGeom>
        </p:spPr>
        <p:txBody>
          <a:bodyPr/>
          <a:lstStyle/>
          <a:p>
            <a:pPr lvl="1" marL="137159" indent="-137159" defTabSz="495300">
              <a:spcBef>
                <a:spcPts val="1400"/>
              </a:spcBef>
              <a:buSzPct val="100000"/>
              <a:buChar char="•"/>
              <a:defRPr spc="-82" sz="4140"/>
            </a:pPr>
          </a:p>
          <a:p>
            <a:pPr lvl="1" marL="137159" indent="-137159" defTabSz="495300">
              <a:spcBef>
                <a:spcPts val="1400"/>
              </a:spcBef>
              <a:buSzPct val="100000"/>
              <a:buChar char="•"/>
              <a:defRPr spc="-82" sz="4140"/>
            </a:pPr>
            <a:r>
              <a:t>"</a:t>
            </a:r>
            <a:r>
              <a:rPr>
                <a:latin typeface="Canela Deck Bold"/>
                <a:ea typeface="Canela Deck Bold"/>
                <a:cs typeface="Canela Deck Bold"/>
                <a:sym typeface="Canela Deck Bold"/>
              </a:rPr>
              <a:t>Using Tesseract OCR Python</a:t>
            </a:r>
            <a:r>
              <a:t>", Disponível em &lt;</a:t>
            </a:r>
            <a:r>
              <a:rPr u="sng">
                <a:hlinkClick r:id="rId2" invalidUrl="" action="" tgtFrame="" tooltip="" history="1" highlightClick="0" endSnd="0"/>
              </a:rPr>
              <a:t>https://www.pyimagesearch.com/2017/07/10/using-tesseract-ocr-python/</a:t>
            </a:r>
            <a:r>
              <a:t>&gt;</a:t>
            </a:r>
          </a:p>
          <a:p>
            <a:pPr lvl="1" marL="137159" indent="-137159" defTabSz="495300">
              <a:spcBef>
                <a:spcPts val="1400"/>
              </a:spcBef>
              <a:buSzPct val="100000"/>
              <a:buChar char="•"/>
              <a:defRPr spc="-82" sz="4140"/>
            </a:pPr>
            <a:r>
              <a:t>"</a:t>
            </a:r>
            <a:r>
              <a:rPr>
                <a:latin typeface="Canela Deck Bold"/>
                <a:ea typeface="Canela Deck Bold"/>
                <a:cs typeface="Canela Deck Bold"/>
                <a:sym typeface="Canela Deck Bold"/>
              </a:rPr>
              <a:t>Learning to read Computer Vision methods for extracting text from images</a:t>
            </a:r>
            <a:r>
              <a:t>", Disponível em &lt;</a:t>
            </a:r>
            <a:r>
              <a:rPr u="sng">
                <a:hlinkClick r:id="rId3" invalidUrl="" action="" tgtFrame="" tooltip="" history="1" highlightClick="0" endSnd="0"/>
              </a:rPr>
              <a:t>https://medium.com/capital-one-tech/learning-to-read-computer-vision-methods-for-extracting-text-from-images-2ffcdae11594</a:t>
            </a:r>
            <a:r>
              <a:t>&gt;</a:t>
            </a:r>
          </a:p>
          <a:p>
            <a:pPr lvl="1" marL="137159" indent="-137159" defTabSz="495300">
              <a:spcBef>
                <a:spcPts val="1400"/>
              </a:spcBef>
              <a:buSzPct val="100000"/>
              <a:buChar char="•"/>
              <a:defRPr spc="-82" sz="4140"/>
            </a:pPr>
            <a:r>
              <a:t>"</a:t>
            </a:r>
            <a:r>
              <a:rPr>
                <a:latin typeface="Canela Deck Bold"/>
                <a:ea typeface="Canela Deck Bold"/>
                <a:cs typeface="Canela Deck Bold"/>
                <a:sym typeface="Canela Deck Bold"/>
              </a:rPr>
              <a:t>Image processing for the extraction of nutritional information from food labels</a:t>
            </a:r>
            <a:r>
              <a:t>" , Disponível em &lt;</a:t>
            </a:r>
            <a:r>
              <a:rPr u="sng">
                <a:hlinkClick r:id="rId4" invalidUrl="" action="" tgtFrame="" tooltip="" history="1" highlightClick="0" endSnd="0"/>
              </a:rPr>
              <a:t>https://scholarcommons.scu.edu/cgi/viewcontent.cgi?article=1041&amp;context=cseng_senior</a:t>
            </a:r>
            <a:r>
              <a:t>&gt;</a:t>
            </a:r>
          </a:p>
          <a:p>
            <a:pPr lvl="1" marL="137159" indent="-137159" defTabSz="495300">
              <a:spcBef>
                <a:spcPts val="1400"/>
              </a:spcBef>
              <a:buSzPct val="100000"/>
              <a:buChar char="•"/>
              <a:defRPr spc="-82" sz="4140"/>
            </a:pPr>
            <a:r>
              <a:rPr u="sng">
                <a:hlinkClick r:id="rId5" invalidUrl="" action="" tgtFrame="" tooltip="" history="1" highlightClick="0" endSnd="0"/>
              </a:rPr>
              <a:t>https://towardsdatascience.com/how-to-train-a-custom-object-detection-model-with-yolo-v5-917e9ce13208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Motivaçã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Motivação</a:t>
            </a:r>
          </a:p>
        </p:txBody>
      </p:sp>
      <p:sp>
        <p:nvSpPr>
          <p:cNvPr id="160" name="As técnicas existentes para registrar dados nutricionais requerem grande quantidades de tempo ou trabalho manual ou mesmo escolher entre registrar e atualizar as informações nutricionais de maneira braçal ou depender de base de dados coletivas e não conf"/>
          <p:cNvSpPr txBox="1"/>
          <p:nvPr>
            <p:ph type="body" idx="1"/>
          </p:nvPr>
        </p:nvSpPr>
        <p:spPr>
          <a:xfrm>
            <a:off x="1219200" y="2500995"/>
            <a:ext cx="21945600" cy="9519265"/>
          </a:xfrm>
          <a:prstGeom prst="rect">
            <a:avLst/>
          </a:prstGeom>
        </p:spPr>
        <p:txBody>
          <a:bodyPr/>
          <a:lstStyle/>
          <a:p>
            <a:pPr lvl="1" marL="169163" indent="-169163" defTabSz="610870">
              <a:spcBef>
                <a:spcPts val="1700"/>
              </a:spcBef>
              <a:buSzPct val="100000"/>
              <a:buChar char="•"/>
              <a:defRPr spc="-102" sz="5106"/>
            </a:pPr>
            <a:r>
              <a:t>As técnicas existentes para registrar dados nutricionais requerem grande quantidades de tempo ou trabalho manual ou mesmo escolher entre registrar e atualizar as informações nutricionais de maneira braçal ou depender de base de dados coletivas e não confiáveis.</a:t>
            </a:r>
          </a:p>
          <a:p>
            <a:pPr lvl="1" marL="169163" indent="-169163" defTabSz="610870">
              <a:spcBef>
                <a:spcPts val="1700"/>
              </a:spcBef>
              <a:buSzPct val="100000"/>
              <a:buChar char="•"/>
              <a:defRPr spc="-102" sz="5106"/>
            </a:pPr>
            <a:r>
              <a:t>O projeto busca fornecer uma interface para análise de imagem que irá ler os dados e organizar as informações presentes em um rótulo nutricional diretamente, com pequenos ajustes manuais.</a:t>
            </a:r>
          </a:p>
          <a:p>
            <a:pPr lvl="1" marL="169163" indent="-169163" defTabSz="610870">
              <a:spcBef>
                <a:spcPts val="1700"/>
              </a:spcBef>
              <a:buSzPct val="100000"/>
              <a:buChar char="•"/>
              <a:defRPr spc="-102" sz="5106"/>
            </a:pPr>
            <a:r>
              <a:t>Aplicar os conceitos de apresentados na disciplina de visão computacional combinado com processamento de linguagem natural.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cnologias e Pipeline Ger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Tecnologias e Pipeline Geral</a:t>
            </a:r>
          </a:p>
        </p:txBody>
      </p:sp>
      <p:sp>
        <p:nvSpPr>
          <p:cNvPr id="163" name="OCR - Tesseract - Extração de Texto…"/>
          <p:cNvSpPr txBox="1"/>
          <p:nvPr>
            <p:ph type="body" idx="1"/>
          </p:nvPr>
        </p:nvSpPr>
        <p:spPr>
          <a:xfrm>
            <a:off x="1080145" y="2864781"/>
            <a:ext cx="21945601" cy="6404469"/>
          </a:xfrm>
          <a:prstGeom prst="rect">
            <a:avLst/>
          </a:prstGeom>
        </p:spPr>
        <p:txBody>
          <a:bodyPr/>
          <a:lstStyle/>
          <a:p>
            <a:pPr lvl="1" marL="228599" indent="-228599">
              <a:buSzPct val="100000"/>
              <a:buChar char="•"/>
              <a:defRPr spc="-138" sz="6900"/>
            </a:pPr>
            <a:r>
              <a:t>OCR - Tesseract - Extração de Texto</a:t>
            </a:r>
          </a:p>
          <a:p>
            <a:pPr lvl="1" marL="228599" indent="-228599">
              <a:buSzPct val="100000"/>
              <a:buChar char="•"/>
              <a:defRPr spc="-138" sz="6900"/>
            </a:pPr>
            <a:r>
              <a:t>OpenCV - Processamento da imagem</a:t>
            </a:r>
          </a:p>
          <a:p>
            <a:pPr lvl="1" marL="228599" indent="-228599">
              <a:buSzPct val="100000"/>
              <a:buChar char="•"/>
              <a:defRPr spc="-138" sz="6900"/>
            </a:pPr>
            <a:r>
              <a:t>NLTK - Processamento de texto</a:t>
            </a:r>
          </a:p>
          <a:p>
            <a:pPr lvl="1" marL="228599" indent="-228599">
              <a:buSzPct val="100000"/>
              <a:buChar char="•"/>
              <a:defRPr spc="-138" sz="6900"/>
            </a:pPr>
            <a:r>
              <a:t>PySpellCheck - Correção Ortográfica</a:t>
            </a:r>
          </a:p>
        </p:txBody>
      </p:sp>
      <p:sp>
        <p:nvSpPr>
          <p:cNvPr id="164" name="Pipeline de Visão Computacional"/>
          <p:cNvSpPr/>
          <p:nvPr/>
        </p:nvSpPr>
        <p:spPr>
          <a:xfrm>
            <a:off x="4348206" y="9791510"/>
            <a:ext cx="4059388" cy="1901756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Pipeline de Visão Computacional</a:t>
            </a:r>
          </a:p>
        </p:txBody>
      </p:sp>
      <p:sp>
        <p:nvSpPr>
          <p:cNvPr id="165" name="Pipeline de Processamento de Linguagem Natural"/>
          <p:cNvSpPr/>
          <p:nvPr/>
        </p:nvSpPr>
        <p:spPr>
          <a:xfrm>
            <a:off x="10023251" y="9791510"/>
            <a:ext cx="4059388" cy="1901756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Pipeline de Processamento de Linguagem Natural</a:t>
            </a:r>
          </a:p>
        </p:txBody>
      </p:sp>
      <p:sp>
        <p:nvSpPr>
          <p:cNvPr id="166" name="Operações da Aplicação"/>
          <p:cNvSpPr/>
          <p:nvPr/>
        </p:nvSpPr>
        <p:spPr>
          <a:xfrm>
            <a:off x="15698296" y="9791510"/>
            <a:ext cx="4059388" cy="1901756"/>
          </a:xfrm>
          <a:prstGeom prst="rect">
            <a:avLst/>
          </a:prstGeom>
          <a:solidFill>
            <a:srgbClr val="FFFFFF"/>
          </a:solidFill>
          <a:ln w="50800">
            <a:solidFill>
              <a:schemeClr val="accent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r>
              <a:t>Operações da Aplicação</a:t>
            </a:r>
          </a:p>
        </p:txBody>
      </p:sp>
      <p:pic>
        <p:nvPicPr>
          <p:cNvPr id="167" name="img1.jpg" descr="im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0748" y="9878788"/>
            <a:ext cx="1727201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zFinal layout.png" descr="zFinal layou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631928" y="9632131"/>
            <a:ext cx="1257358" cy="2220514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Line"/>
          <p:cNvSpPr/>
          <p:nvPr/>
        </p:nvSpPr>
        <p:spPr>
          <a:xfrm flipH="1">
            <a:off x="2911699" y="10742388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70" name="Line"/>
          <p:cNvSpPr/>
          <p:nvPr/>
        </p:nvSpPr>
        <p:spPr>
          <a:xfrm flipH="1">
            <a:off x="8586744" y="10742388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71" name="Line"/>
          <p:cNvSpPr/>
          <p:nvPr/>
        </p:nvSpPr>
        <p:spPr>
          <a:xfrm flipH="1">
            <a:off x="14261789" y="10742388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72" name="Line"/>
          <p:cNvSpPr/>
          <p:nvPr/>
        </p:nvSpPr>
        <p:spPr>
          <a:xfrm flipH="1">
            <a:off x="19936834" y="10742388"/>
            <a:ext cx="125735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73" name="Entrada…"/>
          <p:cNvSpPr txBox="1"/>
          <p:nvPr/>
        </p:nvSpPr>
        <p:spPr>
          <a:xfrm>
            <a:off x="1105106" y="11760853"/>
            <a:ext cx="1578484" cy="11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Entrada</a:t>
            </a:r>
          </a:p>
          <a:p>
            <a:pPr algn="ctr">
              <a:lnSpc>
                <a:spcPct val="40000"/>
              </a:lnSpc>
              <a:defRPr sz="2700"/>
            </a:pPr>
            <a:r>
              <a:t>(Imagem)</a:t>
            </a:r>
          </a:p>
        </p:txBody>
      </p:sp>
      <p:sp>
        <p:nvSpPr>
          <p:cNvPr id="174" name="Processamento de Imagem e extração das Labels"/>
          <p:cNvSpPr txBox="1"/>
          <p:nvPr/>
        </p:nvSpPr>
        <p:spPr>
          <a:xfrm>
            <a:off x="4108870" y="11608796"/>
            <a:ext cx="4177294" cy="142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Processamento de Imagem e extração das Labels</a:t>
            </a:r>
          </a:p>
        </p:txBody>
      </p:sp>
      <p:sp>
        <p:nvSpPr>
          <p:cNvPr id="175" name="Extração do texto, sanitização, correção ortográfica e matching"/>
          <p:cNvSpPr txBox="1"/>
          <p:nvPr/>
        </p:nvSpPr>
        <p:spPr>
          <a:xfrm>
            <a:off x="9993762" y="11608796"/>
            <a:ext cx="4177294" cy="142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Extração do texto, sanitização, correção ortográfica e matching</a:t>
            </a:r>
          </a:p>
        </p:txBody>
      </p:sp>
      <p:sp>
        <p:nvSpPr>
          <p:cNvPr id="176" name="Carregar dados extraídos, sugerir edição e armazenamento"/>
          <p:cNvSpPr txBox="1"/>
          <p:nvPr/>
        </p:nvSpPr>
        <p:spPr>
          <a:xfrm>
            <a:off x="15639343" y="11608796"/>
            <a:ext cx="4177294" cy="1420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Carregar dados extraídos, sugerir edição e armazenamento</a:t>
            </a:r>
          </a:p>
        </p:txBody>
      </p:sp>
      <p:sp>
        <p:nvSpPr>
          <p:cNvPr id="177" name="Saída…"/>
          <p:cNvSpPr txBox="1"/>
          <p:nvPr/>
        </p:nvSpPr>
        <p:spPr>
          <a:xfrm>
            <a:off x="20431884" y="11760853"/>
            <a:ext cx="3410599" cy="11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Saída</a:t>
            </a:r>
          </a:p>
          <a:p>
            <a:pPr algn="ctr">
              <a:lnSpc>
                <a:spcPct val="40000"/>
              </a:lnSpc>
              <a:defRPr sz="2700"/>
            </a:pPr>
            <a:r>
              <a:t>(Dados na aplicação)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Visão Computacional - Pipelin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Visão Computacional - Pipeline</a:t>
            </a:r>
          </a:p>
        </p:txBody>
      </p:sp>
      <p:sp>
        <p:nvSpPr>
          <p:cNvPr id="180" name="Passando para escala de Cinza e Blurring…"/>
          <p:cNvSpPr txBox="1"/>
          <p:nvPr>
            <p:ph type="body" idx="1"/>
          </p:nvPr>
        </p:nvSpPr>
        <p:spPr>
          <a:xfrm>
            <a:off x="687312" y="2228361"/>
            <a:ext cx="21945601" cy="6404469"/>
          </a:xfrm>
          <a:prstGeom prst="rect">
            <a:avLst/>
          </a:prstGeom>
        </p:spPr>
        <p:txBody>
          <a:bodyPr/>
          <a:lstStyle/>
          <a:p>
            <a:pPr lvl="1"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Passando para escala de Cinza e Blurring</a:t>
            </a:r>
          </a:p>
          <a:p>
            <a:pPr lvl="1"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Ajustando o Contraste e ajuste fino.</a:t>
            </a:r>
          </a:p>
          <a:p>
            <a:pPr lvl="1"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Thresholding - Binarizar a imagem</a:t>
            </a:r>
          </a:p>
          <a:p>
            <a:pPr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Identificação de Contornos (Bounding Box) - Filtro que detecta as caixas</a:t>
            </a:r>
          </a:p>
          <a:p>
            <a:pPr lvl="1"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Transformação - Redimensionar, Rotacionar, Orientação</a:t>
            </a:r>
          </a:p>
          <a:p>
            <a:pPr lvl="1" marL="130301" indent="-130301" defTabSz="470534">
              <a:spcBef>
                <a:spcPts val="1300"/>
              </a:spcBef>
              <a:buSzPct val="100000"/>
              <a:buChar char="•"/>
              <a:defRPr spc="-78" sz="3932"/>
            </a:pPr>
            <a:r>
              <a:t>Detecção de Caracteres</a:t>
            </a:r>
          </a:p>
        </p:txBody>
      </p:sp>
      <p:sp>
        <p:nvSpPr>
          <p:cNvPr id="181" name="Rectangle"/>
          <p:cNvSpPr/>
          <p:nvPr/>
        </p:nvSpPr>
        <p:spPr>
          <a:xfrm>
            <a:off x="5814964" y="10854999"/>
            <a:ext cx="5141202" cy="2313796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pic>
        <p:nvPicPr>
          <p:cNvPr id="182" name="img1.jpg" descr="im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1399" y="7970800"/>
            <a:ext cx="1727201" cy="1727201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Line"/>
          <p:cNvSpPr/>
          <p:nvPr/>
        </p:nvSpPr>
        <p:spPr>
          <a:xfrm flipH="1">
            <a:off x="4417748" y="8834400"/>
            <a:ext cx="1031897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84" name="Line"/>
          <p:cNvSpPr/>
          <p:nvPr/>
        </p:nvSpPr>
        <p:spPr>
          <a:xfrm flipH="1">
            <a:off x="8234660" y="8842525"/>
            <a:ext cx="552916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85" name="Line"/>
          <p:cNvSpPr/>
          <p:nvPr/>
        </p:nvSpPr>
        <p:spPr>
          <a:xfrm flipH="1">
            <a:off x="11031434" y="11865696"/>
            <a:ext cx="1257358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86" name="Line"/>
          <p:cNvSpPr/>
          <p:nvPr/>
        </p:nvSpPr>
        <p:spPr>
          <a:xfrm flipH="1">
            <a:off x="18034610" y="8917196"/>
            <a:ext cx="1257358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87" name="Entrada…"/>
          <p:cNvSpPr txBox="1"/>
          <p:nvPr/>
        </p:nvSpPr>
        <p:spPr>
          <a:xfrm>
            <a:off x="2355757" y="9833592"/>
            <a:ext cx="1578484" cy="1116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Entrada</a:t>
            </a:r>
          </a:p>
          <a:p>
            <a:pPr algn="ctr">
              <a:lnSpc>
                <a:spcPct val="40000"/>
              </a:lnSpc>
              <a:defRPr sz="2700"/>
            </a:pPr>
            <a:r>
              <a:t>(Imagem)</a:t>
            </a:r>
          </a:p>
        </p:txBody>
      </p:sp>
      <p:sp>
        <p:nvSpPr>
          <p:cNvPr id="188" name="Imagem na Escala de Cinza e Blurring"/>
          <p:cNvSpPr txBox="1"/>
          <p:nvPr/>
        </p:nvSpPr>
        <p:spPr>
          <a:xfrm>
            <a:off x="5511055" y="9897778"/>
            <a:ext cx="6000126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Imagem na Escala de Cinza e Blurring</a:t>
            </a:r>
          </a:p>
        </p:txBody>
      </p:sp>
      <p:sp>
        <p:nvSpPr>
          <p:cNvPr id="189" name="Thresholding - Binarizar a imagem"/>
          <p:cNvSpPr txBox="1"/>
          <p:nvPr/>
        </p:nvSpPr>
        <p:spPr>
          <a:xfrm>
            <a:off x="5236093" y="13007177"/>
            <a:ext cx="6298945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Thresholding - Binarizar a imagem</a:t>
            </a:r>
          </a:p>
        </p:txBody>
      </p:sp>
      <p:sp>
        <p:nvSpPr>
          <p:cNvPr id="190" name="Identificação de Contornos (Bounding Box)"/>
          <p:cNvSpPr txBox="1"/>
          <p:nvPr/>
        </p:nvSpPr>
        <p:spPr>
          <a:xfrm>
            <a:off x="10936837" y="13007177"/>
            <a:ext cx="8198130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Identificação de Contornos (Bounding Box)</a:t>
            </a:r>
          </a:p>
        </p:txBody>
      </p:sp>
      <p:sp>
        <p:nvSpPr>
          <p:cNvPr id="191" name="Saída…"/>
          <p:cNvSpPr txBox="1"/>
          <p:nvPr/>
        </p:nvSpPr>
        <p:spPr>
          <a:xfrm>
            <a:off x="19021008" y="9788215"/>
            <a:ext cx="3840252" cy="11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ctr">
              <a:lnSpc>
                <a:spcPct val="40000"/>
              </a:lnSpc>
              <a:defRPr sz="2700"/>
            </a:pPr>
            <a:r>
              <a:t>Saída</a:t>
            </a:r>
          </a:p>
          <a:p>
            <a:pPr algn="ctr">
              <a:lnSpc>
                <a:spcPct val="40000"/>
              </a:lnSpc>
              <a:defRPr sz="2700"/>
            </a:pPr>
            <a:r>
              <a:t>(Caracteres detectados)</a:t>
            </a:r>
          </a:p>
        </p:txBody>
      </p:sp>
      <p:pic>
        <p:nvPicPr>
          <p:cNvPr id="192" name="Screen Shot 2021-02-04 at 14.08.28.png" descr="Screen Shot 2021-02-04 at 14.08.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72940" y="7970800"/>
            <a:ext cx="1736388" cy="172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85854" y="8046363"/>
            <a:ext cx="1745395" cy="17416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46501" y="8046363"/>
            <a:ext cx="1745395" cy="1741666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Rectangle"/>
          <p:cNvSpPr/>
          <p:nvPr/>
        </p:nvSpPr>
        <p:spPr>
          <a:xfrm>
            <a:off x="5884193" y="7763494"/>
            <a:ext cx="5141203" cy="2308004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pic>
        <p:nvPicPr>
          <p:cNvPr id="196" name="Screen Shot 2021-02-04 at 18.50.49.png" descr="Screen Shot 2021-02-04 at 18.50.4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21465" y="11053105"/>
            <a:ext cx="1736388" cy="17363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Screen Shot 2021-02-04 at 18.51.03.png" descr="Screen Shot 2021-02-04 at 18.51.0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871670" y="10918251"/>
            <a:ext cx="1895056" cy="1903225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Line"/>
          <p:cNvSpPr/>
          <p:nvPr/>
        </p:nvSpPr>
        <p:spPr>
          <a:xfrm flipH="1">
            <a:off x="8234660" y="11921298"/>
            <a:ext cx="552916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199" name="Line"/>
          <p:cNvSpPr/>
          <p:nvPr/>
        </p:nvSpPr>
        <p:spPr>
          <a:xfrm flipV="1">
            <a:off x="8385565" y="10229249"/>
            <a:ext cx="1" cy="606172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pic>
        <p:nvPicPr>
          <p:cNvPr id="200" name="Screen Shot 2021-02-04 at 14.06.22.png" descr="Screen Shot 2021-02-04 at 14.06.22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2762531" y="11141867"/>
            <a:ext cx="1905012" cy="174533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 Shot 2021-02-04 at 14.06.34.png" descr="Screen Shot 2021-02-04 at 14.06.34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5404260" y="11122728"/>
            <a:ext cx="1893633" cy="172720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Line"/>
          <p:cNvSpPr/>
          <p:nvPr/>
        </p:nvSpPr>
        <p:spPr>
          <a:xfrm flipH="1">
            <a:off x="14759444" y="11958930"/>
            <a:ext cx="552916" cy="1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sp>
        <p:nvSpPr>
          <p:cNvPr id="203" name="Rectangle"/>
          <p:cNvSpPr/>
          <p:nvPr/>
        </p:nvSpPr>
        <p:spPr>
          <a:xfrm>
            <a:off x="12621694" y="10839664"/>
            <a:ext cx="4828416" cy="2313796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04" name="Line"/>
          <p:cNvSpPr/>
          <p:nvPr/>
        </p:nvSpPr>
        <p:spPr>
          <a:xfrm>
            <a:off x="15035901" y="10153793"/>
            <a:ext cx="1" cy="606172"/>
          </a:xfrm>
          <a:prstGeom prst="line">
            <a:avLst/>
          </a:prstGeom>
          <a:ln w="762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/>
          <a:lstStyle/>
          <a:p>
            <a:pPr/>
          </a:p>
        </p:txBody>
      </p:sp>
      <p:pic>
        <p:nvPicPr>
          <p:cNvPr id="205" name="Screen Shot 2021-02-04 at 14.06.06.png" descr="Screen Shot 2021-02-04 at 14.06.06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767509" y="7969668"/>
            <a:ext cx="1895056" cy="18950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 Shot 2021-02-04 at 14.08.01.png" descr="Screen Shot 2021-02-04 at 14.08.01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5339564" y="7811010"/>
            <a:ext cx="2023026" cy="204678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Rectangle"/>
          <p:cNvSpPr/>
          <p:nvPr/>
        </p:nvSpPr>
        <p:spPr>
          <a:xfrm>
            <a:off x="12621694" y="7760298"/>
            <a:ext cx="4828416" cy="2313796"/>
          </a:xfrm>
          <a:prstGeom prst="rect">
            <a:avLst/>
          </a:prstGeom>
          <a:ln w="50800">
            <a:solidFill>
              <a:schemeClr val="accent1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08" name="Transformação Geométrica e binarização para o OCR"/>
          <p:cNvSpPr txBox="1"/>
          <p:nvPr/>
        </p:nvSpPr>
        <p:spPr>
          <a:xfrm>
            <a:off x="10939929" y="7176819"/>
            <a:ext cx="9022420" cy="606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ctr">
              <a:lnSpc>
                <a:spcPct val="80000"/>
              </a:lnSpc>
              <a:defRPr sz="2700"/>
            </a:lvl1pPr>
          </a:lstStyle>
          <a:p>
            <a:pPr/>
            <a:r>
              <a:t>Transformação Geométrica e binarização para o OCR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sultados - Objetivo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Objetivo</a:t>
            </a:r>
          </a:p>
        </p:txBody>
      </p:sp>
      <p:pic>
        <p:nvPicPr>
          <p:cNvPr id="211" name="zFinal layout.png" descr="zFinal layou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11263" y="2441041"/>
            <a:ext cx="5146652" cy="908907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img1.jpg" descr="img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3426" y="2985630"/>
            <a:ext cx="8373761" cy="8373762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Arrow"/>
          <p:cNvSpPr/>
          <p:nvPr/>
        </p:nvSpPr>
        <p:spPr>
          <a:xfrm>
            <a:off x="11037846" y="6223000"/>
            <a:ext cx="2742758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14" name="Imagem de entrada"/>
          <p:cNvSpPr txBox="1"/>
          <p:nvPr/>
        </p:nvSpPr>
        <p:spPr>
          <a:xfrm>
            <a:off x="3013377" y="11554058"/>
            <a:ext cx="5013859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Imagem de entrada</a:t>
            </a:r>
          </a:p>
        </p:txBody>
      </p:sp>
      <p:sp>
        <p:nvSpPr>
          <p:cNvPr id="215" name="Dados extraídos e salvo"/>
          <p:cNvSpPr txBox="1"/>
          <p:nvPr/>
        </p:nvSpPr>
        <p:spPr>
          <a:xfrm>
            <a:off x="14523373" y="11554058"/>
            <a:ext cx="6134813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Dados extraídos e salvo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pic>
        <p:nvPicPr>
          <p:cNvPr id="218" name="img1.jpg" descr="img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9400" y="2985630"/>
            <a:ext cx="8373761" cy="8373762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Arrow"/>
          <p:cNvSpPr/>
          <p:nvPr/>
        </p:nvSpPr>
        <p:spPr>
          <a:xfrm>
            <a:off x="10554109" y="6222999"/>
            <a:ext cx="1956183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20" name="Imagem de entrada"/>
          <p:cNvSpPr txBox="1"/>
          <p:nvPr/>
        </p:nvSpPr>
        <p:spPr>
          <a:xfrm>
            <a:off x="3249351" y="11554059"/>
            <a:ext cx="5013859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Imagem de entrada</a:t>
            </a:r>
          </a:p>
        </p:txBody>
      </p:sp>
      <p:sp>
        <p:nvSpPr>
          <p:cNvPr id="221" name="Imagem na escala de cinza"/>
          <p:cNvSpPr txBox="1"/>
          <p:nvPr/>
        </p:nvSpPr>
        <p:spPr>
          <a:xfrm>
            <a:off x="13972767" y="11554059"/>
            <a:ext cx="686851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Imagem na escala de cinza</a:t>
            </a:r>
          </a:p>
        </p:txBody>
      </p:sp>
      <p:pic>
        <p:nvPicPr>
          <p:cNvPr id="222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790820" y="2873163"/>
            <a:ext cx="8617109" cy="8598696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#Converte para escala de cinza…"/>
          <p:cNvSpPr txBox="1"/>
          <p:nvPr/>
        </p:nvSpPr>
        <p:spPr>
          <a:xfrm>
            <a:off x="5603290" y="12570471"/>
            <a:ext cx="14244192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#Converte para escala de cinza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img_cinza = cv2.cvtColor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img.copy</a:t>
            </a:r>
            <a:r>
              <a:rPr>
                <a:solidFill>
                  <a:srgbClr val="DCDCDC"/>
                </a:solidFill>
              </a:rPr>
              <a:t>(),</a:t>
            </a:r>
            <a:r>
              <a:t> cv2.COLOR_BGR2GRAY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26" name="Aplicando o Gaussian Blur"/>
          <p:cNvSpPr txBox="1"/>
          <p:nvPr/>
        </p:nvSpPr>
        <p:spPr>
          <a:xfrm>
            <a:off x="13972767" y="11554059"/>
            <a:ext cx="684504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Aplicando o Gaussian Blur</a:t>
            </a:r>
          </a:p>
        </p:txBody>
      </p:sp>
      <p:pic>
        <p:nvPicPr>
          <p:cNvPr id="227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90820" y="2873163"/>
            <a:ext cx="8617109" cy="8598696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Imagem na escala de cinza"/>
          <p:cNvSpPr txBox="1"/>
          <p:nvPr/>
        </p:nvSpPr>
        <p:spPr>
          <a:xfrm>
            <a:off x="2635354" y="11582736"/>
            <a:ext cx="6868516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Imagem na escala de cinza</a:t>
            </a:r>
          </a:p>
        </p:txBody>
      </p:sp>
      <p:pic>
        <p:nvPicPr>
          <p:cNvPr id="229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3406" y="2901840"/>
            <a:ext cx="8617109" cy="8598697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31" name="#Gaussian blur para minimizar o ruído…"/>
          <p:cNvSpPr txBox="1"/>
          <p:nvPr/>
        </p:nvSpPr>
        <p:spPr>
          <a:xfrm>
            <a:off x="5664662" y="12599150"/>
            <a:ext cx="14748831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#Gaussian blur para minimizar o ruído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img_gBlur = cv2.GaussianBlur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img_cinza.copy</a:t>
            </a:r>
            <a:r>
              <a:rPr>
                <a:solidFill>
                  <a:srgbClr val="DCDCDC"/>
                </a:solidFill>
              </a:rPr>
              <a:t>(),</a:t>
            </a:r>
            <a:r>
              <a:t> </a:t>
            </a:r>
            <a:r>
              <a:rPr>
                <a:solidFill>
                  <a:srgbClr val="DCDCDC"/>
                </a:solidFill>
              </a:rPr>
              <a:t>(</a:t>
            </a:r>
            <a:r>
              <a:rPr>
                <a:solidFill>
                  <a:srgbClr val="B5CEA8"/>
                </a:solidFill>
              </a:rPr>
              <a:t>7</a:t>
            </a:r>
            <a:r>
              <a:rPr>
                <a:solidFill>
                  <a:srgbClr val="DCDCDC"/>
                </a:solidFill>
              </a:rPr>
              <a:t>,</a:t>
            </a:r>
            <a:r>
              <a:t> </a:t>
            </a:r>
            <a:r>
              <a:rPr>
                <a:solidFill>
                  <a:srgbClr val="B5CEA8"/>
                </a:solidFill>
              </a:rPr>
              <a:t>7</a:t>
            </a:r>
            <a:r>
              <a:rPr>
                <a:solidFill>
                  <a:srgbClr val="DCDCDC"/>
                </a:solidFill>
              </a:rPr>
              <a:t>),</a:t>
            </a:r>
            <a:r>
              <a:t> </a:t>
            </a:r>
            <a:r>
              <a:rPr>
                <a:solidFill>
                  <a:srgbClr val="B5CEA8"/>
                </a:solidFill>
              </a:rPr>
              <a:t>0</a:t>
            </a:r>
            <a:r>
              <a:rPr>
                <a:solidFill>
                  <a:srgbClr val="DCDCDC"/>
                </a:solidFill>
              </a:rPr>
              <a:t>)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rrow"/>
          <p:cNvSpPr/>
          <p:nvPr/>
        </p:nvSpPr>
        <p:spPr>
          <a:xfrm>
            <a:off x="10554110" y="6223000"/>
            <a:ext cx="1956182" cy="1270000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11303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234" name="Aplicando o Gaussian Blur"/>
          <p:cNvSpPr txBox="1"/>
          <p:nvPr/>
        </p:nvSpPr>
        <p:spPr>
          <a:xfrm>
            <a:off x="2339437" y="11475401"/>
            <a:ext cx="6845047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Aplicando o Gaussian Blur</a:t>
            </a:r>
          </a:p>
        </p:txBody>
      </p:sp>
      <p:pic>
        <p:nvPicPr>
          <p:cNvPr id="235" name="Screen Shot 2021-02-04 at 18.50.19.png" descr="Screen Shot 2021-02-04 at 18.50.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3406" y="2901840"/>
            <a:ext cx="8617109" cy="8598697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Ajustando o Contraste e ajuste fino"/>
          <p:cNvSpPr txBox="1"/>
          <p:nvPr/>
        </p:nvSpPr>
        <p:spPr>
          <a:xfrm>
            <a:off x="12555894" y="11475401"/>
            <a:ext cx="9095335" cy="9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Ajustando o Contraste e ajuste fino</a:t>
            </a:r>
          </a:p>
        </p:txBody>
      </p:sp>
      <p:pic>
        <p:nvPicPr>
          <p:cNvPr id="237" name="Screen Shot 2021-02-04 at 18.50.33.png" descr="Screen Shot 2021-02-04 at 18.50.3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993886" y="2901840"/>
            <a:ext cx="8470903" cy="8598697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Resultados - Etapas"/>
          <p:cNvSpPr txBox="1"/>
          <p:nvPr>
            <p:ph type="title"/>
          </p:nvPr>
        </p:nvSpPr>
        <p:spPr>
          <a:xfrm>
            <a:off x="1219200" y="499396"/>
            <a:ext cx="21945600" cy="1727201"/>
          </a:xfrm>
          <a:prstGeom prst="rect">
            <a:avLst/>
          </a:prstGeom>
        </p:spPr>
        <p:txBody>
          <a:bodyPr/>
          <a:lstStyle/>
          <a:p>
            <a:pPr/>
            <a:r>
              <a:t>Resultados - Etapas</a:t>
            </a:r>
          </a:p>
        </p:txBody>
      </p:sp>
      <p:sp>
        <p:nvSpPr>
          <p:cNvPr id="239" name="#Equalização do histograma da imagem…"/>
          <p:cNvSpPr txBox="1"/>
          <p:nvPr/>
        </p:nvSpPr>
        <p:spPr>
          <a:xfrm>
            <a:off x="6950260" y="12464407"/>
            <a:ext cx="9702441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6AA94F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</a:t>
            </a:r>
            <a:r>
              <a:t>#Equalização do histograma da imagem</a:t>
            </a:r>
            <a:endParaRPr>
              <a:solidFill>
                <a:srgbClr val="D4D4D4"/>
              </a:solidFill>
            </a:endParaRPr>
          </a:p>
          <a:p>
            <a:pPr defTabSz="457200">
              <a:lnSpc>
                <a:spcPts val="5800"/>
              </a:lnSpc>
              <a:spcBef>
                <a:spcPts val="0"/>
              </a:spcBef>
              <a:defRPr sz="33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equ = cv2.equalizeHist</a:t>
            </a:r>
            <a:r>
              <a:rPr>
                <a:solidFill>
                  <a:srgbClr val="DCDCDC"/>
                </a:solidFill>
              </a:rPr>
              <a:t>(</a:t>
            </a:r>
            <a:r>
              <a:t>img</a:t>
            </a:r>
            <a:r>
              <a:rPr>
                <a:solidFill>
                  <a:srgbClr val="DCDCDC"/>
                </a:solidFill>
              </a:rP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